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69" r:id="rId7"/>
    <p:sldId id="266" r:id="rId8"/>
    <p:sldId id="279" r:id="rId9"/>
    <p:sldId id="264" r:id="rId10"/>
    <p:sldId id="270" r:id="rId11"/>
    <p:sldId id="261" r:id="rId12"/>
    <p:sldId id="272" r:id="rId13"/>
    <p:sldId id="273" r:id="rId14"/>
    <p:sldId id="274" r:id="rId15"/>
    <p:sldId id="275" r:id="rId16"/>
    <p:sldId id="280" r:id="rId17"/>
    <p:sldId id="277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1"/>
    <p:restoredTop sz="90704" autoAdjust="0"/>
  </p:normalViewPr>
  <p:slideViewPr>
    <p:cSldViewPr snapToGrid="0">
      <p:cViewPr varScale="1">
        <p:scale>
          <a:sx n="111" d="100"/>
          <a:sy n="111" d="100"/>
        </p:scale>
        <p:origin x="7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1" y="3626766"/>
            <a:ext cx="4941771" cy="1122202"/>
          </a:xfrm>
        </p:spPr>
        <p:txBody>
          <a:bodyPr/>
          <a:lstStyle/>
          <a:p>
            <a:r>
              <a:rPr lang="en-US" dirty="0"/>
              <a:t>Rising Rates and housing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4948936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Justin Bernier, Ankita Sarkar, Kimberly </a:t>
            </a:r>
            <a:r>
              <a:rPr lang="en-US" dirty="0" err="1"/>
              <a:t>Sernett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65D5712-A432-8C4F-9972-CA0BFCD8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67" y="1678600"/>
            <a:ext cx="5392667" cy="3647437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40D9D89-A5F7-2417-BF1A-C678E88F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67" y="1678600"/>
            <a:ext cx="5342854" cy="36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1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568B8FE-691D-A8EB-BD3B-2F2B9B3B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26"/>
            <a:ext cx="10515600" cy="1325563"/>
          </a:xfrm>
        </p:spPr>
        <p:txBody>
          <a:bodyPr/>
          <a:lstStyle/>
          <a:p>
            <a:r>
              <a:rPr lang="en-US" dirty="0"/>
              <a:t>Inventory vs. fed rates trend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ABE83A4-C638-C559-D4C7-029656B1B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"/>
          <a:stretch/>
        </p:blipFill>
        <p:spPr>
          <a:xfrm>
            <a:off x="3108124" y="1351469"/>
            <a:ext cx="5975752" cy="51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2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638E1D0-DA73-0BEC-A76F-A1400FDF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26"/>
            <a:ext cx="10515600" cy="1325563"/>
          </a:xfrm>
        </p:spPr>
        <p:txBody>
          <a:bodyPr/>
          <a:lstStyle/>
          <a:p>
            <a:r>
              <a:rPr lang="en-US" dirty="0"/>
              <a:t>Inventory vs. fed rates correlation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D3E30C0-DECF-D1DA-7399-9D676EB4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615" y="1247163"/>
            <a:ext cx="5668770" cy="526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72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26"/>
            <a:ext cx="10515600" cy="1325563"/>
          </a:xfrm>
        </p:spPr>
        <p:txBody>
          <a:bodyPr/>
          <a:lstStyle/>
          <a:p>
            <a:r>
              <a:rPr lang="en-US" dirty="0"/>
              <a:t>Fed rate vs. median sale price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A764512-21C2-96EF-C170-66266C778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6"/>
          <a:stretch/>
        </p:blipFill>
        <p:spPr>
          <a:xfrm>
            <a:off x="3069715" y="1321525"/>
            <a:ext cx="6052569" cy="51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98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485" y="416277"/>
            <a:ext cx="5111750" cy="12049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7390" y="1888505"/>
            <a:ext cx="5111750" cy="30809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Summary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Summary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Summary 3</a:t>
            </a:r>
          </a:p>
        </p:txBody>
      </p:sp>
    </p:spTree>
    <p:extLst>
      <p:ext uri="{BB962C8B-B14F-4D97-AF65-F5344CB8AC3E}">
        <p14:creationId xmlns:p14="http://schemas.microsoft.com/office/powerpoint/2010/main" val="414270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1" y="3626766"/>
            <a:ext cx="4941771" cy="112220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7004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125" y="664249"/>
            <a:ext cx="5111750" cy="1204912"/>
          </a:xfrm>
        </p:spPr>
        <p:txBody>
          <a:bodyPr/>
          <a:lstStyle/>
          <a:p>
            <a:r>
              <a:rPr lang="en-US" sz="2800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2666205"/>
            <a:ext cx="5111750" cy="2463733"/>
          </a:xfrm>
        </p:spPr>
        <p:txBody>
          <a:bodyPr>
            <a:normAutofit/>
          </a:bodyPr>
          <a:lstStyle/>
          <a:p>
            <a:r>
              <a:rPr lang="en-US" sz="1600" dirty="0"/>
              <a:t>Objective:</a:t>
            </a:r>
          </a:p>
          <a:p>
            <a:r>
              <a:rPr lang="en-US" sz="1600" dirty="0"/>
              <a:t>See if the changes in the federal funds rates and mortgage rates are having an impact on the real estate markets in the Austin area. </a:t>
            </a:r>
          </a:p>
          <a:p>
            <a:r>
              <a:rPr lang="en-US" sz="1600" dirty="0"/>
              <a:t>Impacts we focused on included housing sale prices, inventory, and whether homes are being sold above or below listing price.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34D90D-1327-BBD7-DF95-A40E448E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55" y="508000"/>
            <a:ext cx="5180358" cy="584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B3697B-01C1-3EB1-10F1-D2BD16DA0C8C}"/>
              </a:ext>
            </a:extLst>
          </p:cNvPr>
          <p:cNvSpPr txBox="1"/>
          <p:nvPr/>
        </p:nvSpPr>
        <p:spPr>
          <a:xfrm>
            <a:off x="6388100" y="508000"/>
            <a:ext cx="52758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Austin, TX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Known as a hot real estate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Fed set lending rates to near 0% in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~4 trillion US Dollars printed in reaction to Covid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225BC4-93F4-B40C-739F-E2E1F771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3232150"/>
            <a:ext cx="4845050" cy="3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485" y="416277"/>
            <a:ext cx="4452265" cy="866423"/>
          </a:xfrm>
        </p:spPr>
        <p:txBody>
          <a:bodyPr>
            <a:normAutofit/>
          </a:bodyPr>
          <a:lstStyle/>
          <a:p>
            <a:r>
              <a:rPr lang="en-US" sz="4800" dirty="0"/>
              <a:t>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7390" y="1888505"/>
            <a:ext cx="5876710" cy="3080989"/>
          </a:xfrm>
        </p:spPr>
        <p:txBody>
          <a:bodyPr>
            <a:normAutofit/>
          </a:bodyPr>
          <a:lstStyle/>
          <a:p>
            <a:r>
              <a:rPr lang="en-US" sz="2800" b="0" i="0" dirty="0">
                <a:effectLst/>
                <a:latin typeface="-apple-system"/>
              </a:rPr>
              <a:t>Fed rate increases are impacting the Austin real estate market by slowing it down.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27"/>
            <a:ext cx="10572750" cy="596524"/>
          </a:xfrm>
        </p:spPr>
        <p:txBody>
          <a:bodyPr/>
          <a:lstStyle/>
          <a:p>
            <a:r>
              <a:rPr lang="en-US" dirty="0"/>
              <a:t>Geographic focus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8FB2C-E133-53E7-3BC7-33181C4F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341437"/>
            <a:ext cx="7475538" cy="47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1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2">
            <a:extLst>
              <a:ext uri="{FF2B5EF4-FFF2-40B4-BE49-F238E27FC236}">
                <a16:creationId xmlns:a16="http://schemas.microsoft.com/office/drawing/2014/main" id="{07BF29D6-57A8-B152-2D21-A0AE019F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26"/>
            <a:ext cx="10515600" cy="1325563"/>
          </a:xfrm>
        </p:spPr>
        <p:txBody>
          <a:bodyPr/>
          <a:lstStyle/>
          <a:p>
            <a:r>
              <a:rPr lang="en-US" dirty="0"/>
              <a:t>Trending median sale price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EDE04A4-1B53-3378-4C14-0BD5E817B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" t="6578"/>
          <a:stretch/>
        </p:blipFill>
        <p:spPr>
          <a:xfrm>
            <a:off x="974109" y="1849132"/>
            <a:ext cx="10243782" cy="42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7040CB0-A422-6B1F-DA4A-3A2F7C5A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26"/>
            <a:ext cx="10515600" cy="1325563"/>
          </a:xfrm>
        </p:spPr>
        <p:txBody>
          <a:bodyPr/>
          <a:lstStyle/>
          <a:p>
            <a:r>
              <a:rPr lang="en-US" dirty="0"/>
              <a:t>Days on market vs. % of homes sold above list price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05C58A5-E609-7984-B362-A2F583496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" t="1681"/>
          <a:stretch/>
        </p:blipFill>
        <p:spPr>
          <a:xfrm>
            <a:off x="987815" y="1738796"/>
            <a:ext cx="10216370" cy="45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>
            <a:extLst>
              <a:ext uri="{FF2B5EF4-FFF2-40B4-BE49-F238E27FC236}">
                <a16:creationId xmlns:a16="http://schemas.microsoft.com/office/drawing/2014/main" id="{ADB66AD3-A507-9B7E-3707-729FD55D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26"/>
            <a:ext cx="10515600" cy="1325563"/>
          </a:xfrm>
        </p:spPr>
        <p:txBody>
          <a:bodyPr/>
          <a:lstStyle/>
          <a:p>
            <a:r>
              <a:rPr lang="en-US" dirty="0"/>
              <a:t>Days on market vs. % sold above listing price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803CEE9-5499-0AAE-C50A-F71533642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" b="-1"/>
          <a:stretch/>
        </p:blipFill>
        <p:spPr>
          <a:xfrm>
            <a:off x="838200" y="1661541"/>
            <a:ext cx="10342989" cy="447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26"/>
            <a:ext cx="10515600" cy="1325563"/>
          </a:xfrm>
        </p:spPr>
        <p:txBody>
          <a:bodyPr/>
          <a:lstStyle/>
          <a:p>
            <a:r>
              <a:rPr lang="en-US" dirty="0"/>
              <a:t>Fed rate vs. 30-year mtg rate and 15-year mtg rate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7886D3B-41B0-02CD-EDFE-985B5F3FC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1"/>
          <a:stretch/>
        </p:blipFill>
        <p:spPr>
          <a:xfrm>
            <a:off x="838200" y="1675189"/>
            <a:ext cx="10515601" cy="40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36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179</Words>
  <Application>Microsoft Macintosh PowerPoint</Application>
  <PresentationFormat>Widescreen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-apple-system</vt:lpstr>
      <vt:lpstr>Arial</vt:lpstr>
      <vt:lpstr>Calibri</vt:lpstr>
      <vt:lpstr>Tenorite</vt:lpstr>
      <vt:lpstr>Office Theme</vt:lpstr>
      <vt:lpstr>Rising Rates and housing Impact</vt:lpstr>
      <vt:lpstr>Introduction</vt:lpstr>
      <vt:lpstr>PowerPoint Presentation</vt:lpstr>
      <vt:lpstr>Hypothesis</vt:lpstr>
      <vt:lpstr>Geographic focus</vt:lpstr>
      <vt:lpstr>Trending median sale price</vt:lpstr>
      <vt:lpstr>Days on market vs. % of homes sold above list price</vt:lpstr>
      <vt:lpstr>Days on market vs. % sold above listing price</vt:lpstr>
      <vt:lpstr>Fed rate vs. 30-year mtg rate and 15-year mtg rate</vt:lpstr>
      <vt:lpstr>PowerPoint Presentation</vt:lpstr>
      <vt:lpstr>Inventory vs. fed rates trend</vt:lpstr>
      <vt:lpstr>Inventory vs. fed rates correlation</vt:lpstr>
      <vt:lpstr>Fed rate vs. median sale price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2021-05-30T14:07:31Z</dcterms:created>
  <dcterms:modified xsi:type="dcterms:W3CDTF">2022-12-12T00:50:18Z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